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xfrm>
            <a:off x="1143000" y="685800"/>
            <a:ext cx="4572000" cy="3429000"/>
          </a:xfrm>
          <a:prstGeom prst="rect">
            <a:avLst/>
          </a:prstGeom>
        </p:spPr>
        <p:txBody>
          <a:bodyPr/>
          <a:lstStyle/>
          <a:p>
            <a:endParaRPr/>
          </a:p>
        </p:txBody>
      </p:sp>
      <p:sp>
        <p:nvSpPr>
          <p:cNvPr id="75" name="Shape 7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pic>
        <p:nvPicPr>
          <p:cNvPr id="20" name="image.png" descr="image.png"/>
          <p:cNvPicPr>
            <a:picLocks noChangeAspect="1"/>
          </p:cNvPicPr>
          <p:nvPr/>
        </p:nvPicPr>
        <p:blipFill>
          <a:blip r:embed="rId2"/>
          <a:stretch>
            <a:fillRect/>
          </a:stretch>
        </p:blipFill>
        <p:spPr>
          <a:xfrm>
            <a:off x="9423400" y="5759450"/>
            <a:ext cx="2489200" cy="858838"/>
          </a:xfrm>
          <a:prstGeom prst="rect">
            <a:avLst/>
          </a:prstGeom>
          <a:ln w="12700">
            <a:miter lim="400000"/>
          </a:ln>
        </p:spPr>
      </p:pic>
      <p:pic>
        <p:nvPicPr>
          <p:cNvPr id="21" name="image.jpeg" descr="image.jpeg"/>
          <p:cNvPicPr>
            <a:picLocks noChangeAspect="1"/>
          </p:cNvPicPr>
          <p:nvPr/>
        </p:nvPicPr>
        <p:blipFill>
          <a:blip r:embed="rId3"/>
          <a:stretch>
            <a:fillRect/>
          </a:stretch>
        </p:blipFill>
        <p:spPr>
          <a:xfrm>
            <a:off x="720725" y="6086475"/>
            <a:ext cx="568325" cy="384175"/>
          </a:xfrm>
          <a:prstGeom prst="rect">
            <a:avLst/>
          </a:prstGeom>
          <a:ln w="12700">
            <a:miter lim="400000"/>
          </a:ln>
        </p:spPr>
      </p:pic>
      <p:sp>
        <p:nvSpPr>
          <p:cNvPr id="22" name="This project has received funding from the European Union’s Horizon 2020 research and innovation programme under grant agreement no. 958398."/>
          <p:cNvSpPr txBox="1"/>
          <p:nvPr/>
        </p:nvSpPr>
        <p:spPr>
          <a:xfrm>
            <a:off x="1289049" y="6069012"/>
            <a:ext cx="2360615"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457200">
              <a:defRPr sz="700">
                <a:latin typeface="Roboto"/>
                <a:ea typeface="Roboto"/>
                <a:cs typeface="Roboto"/>
                <a:sym typeface="Roboto"/>
              </a:defRPr>
            </a:lvl1pPr>
          </a:lstStyle>
          <a:p>
            <a:r>
              <a:t>This project has received funding from the European Union’s Horizon 2020 research and innovation programme under grant agreement no. 958398.</a:t>
            </a:r>
          </a:p>
        </p:txBody>
      </p:sp>
      <p:sp>
        <p:nvSpPr>
          <p:cNvPr id="23" name="Numero diapositiva"/>
          <p:cNvSpPr txBox="1">
            <a:spLocks noGrp="1"/>
          </p:cNvSpPr>
          <p:nvPr>
            <p:ph type="sldNum" sz="quarter" idx="2"/>
          </p:nvPr>
        </p:nvSpPr>
        <p:spPr>
          <a:xfrm>
            <a:off x="8473620" y="6221731"/>
            <a:ext cx="263980" cy="269239"/>
          </a:xfrm>
          <a:prstGeom prst="rect">
            <a:avLst/>
          </a:prstGeom>
        </p:spPr>
        <p:txBody>
          <a:bodyPr anchor="ctr"/>
          <a:lstStyle>
            <a:lvl1pPr algn="r">
              <a:defRPr sz="1200">
                <a:latin typeface="+mj-lt"/>
                <a:ea typeface="+mj-ea"/>
                <a:cs typeface="+mj-cs"/>
                <a:sym typeface="Calibri"/>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0" name="Titolo Testo"/>
          <p:cNvSpPr txBox="1">
            <a:spLocks noGrp="1"/>
          </p:cNvSpPr>
          <p:nvPr>
            <p:ph type="title"/>
          </p:nvPr>
        </p:nvSpPr>
        <p:spPr>
          <a:prstGeom prst="rect">
            <a:avLst/>
          </a:prstGeom>
        </p:spPr>
        <p:txBody>
          <a:bodyPr/>
          <a:lstStyle/>
          <a:p>
            <a:r>
              <a:t>Titolo Testo</a:t>
            </a:r>
          </a:p>
        </p:txBody>
      </p:sp>
      <p:sp>
        <p:nvSpPr>
          <p:cNvPr id="3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3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39" name="Titolo Testo"/>
          <p:cNvSpPr txBox="1">
            <a:spLocks noGrp="1"/>
          </p:cNvSpPr>
          <p:nvPr>
            <p:ph type="title"/>
          </p:nvPr>
        </p:nvSpPr>
        <p:spPr>
          <a:prstGeom prst="rect">
            <a:avLst/>
          </a:prstGeom>
        </p:spPr>
        <p:txBody>
          <a:bodyPr/>
          <a:lstStyle/>
          <a:p>
            <a:r>
              <a:t>Titolo Testo</a:t>
            </a:r>
          </a:p>
        </p:txBody>
      </p:sp>
      <p:sp>
        <p:nvSpPr>
          <p:cNvPr id="40"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pic>
        <p:nvPicPr>
          <p:cNvPr id="2" name="image.png" descr="image.png"/>
          <p:cNvPicPr>
            <a:picLocks noChangeAspect="1"/>
          </p:cNvPicPr>
          <p:nvPr/>
        </p:nvPicPr>
        <p:blipFill>
          <a:blip r:embed="rId10"/>
          <a:stretch>
            <a:fillRect/>
          </a:stretch>
        </p:blipFill>
        <p:spPr>
          <a:xfrm>
            <a:off x="9423400" y="5759450"/>
            <a:ext cx="2489200" cy="858838"/>
          </a:xfrm>
          <a:prstGeom prst="rect">
            <a:avLst/>
          </a:prstGeom>
          <a:ln w="12700">
            <a:miter lim="400000"/>
          </a:ln>
        </p:spPr>
      </p:pic>
      <p:sp>
        <p:nvSpPr>
          <p:cNvPr id="3" name="Linea"/>
          <p:cNvSpPr/>
          <p:nvPr/>
        </p:nvSpPr>
        <p:spPr>
          <a:xfrm>
            <a:off x="838835" y="6063296"/>
            <a:ext cx="738189" cy="3"/>
          </a:xfrm>
          <a:prstGeom prst="line">
            <a:avLst/>
          </a:prstGeom>
          <a:ln w="6345">
            <a:solidFill>
              <a:schemeClr val="accent1"/>
            </a:solidFill>
            <a:miter/>
          </a:ln>
        </p:spPr>
        <p:txBody>
          <a:bodyPr lIns="45718" tIns="45718" rIns="45718" bIns="45718"/>
          <a:lstStyle/>
          <a:p>
            <a:endParaRPr/>
          </a:p>
        </p:txBody>
      </p:sp>
      <p:sp>
        <p:nvSpPr>
          <p:cNvPr id="4" name="Titolo Test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Titolo Testo</a:t>
            </a:r>
          </a:p>
        </p:txBody>
      </p:sp>
      <p:sp>
        <p:nvSpPr>
          <p:cNvPr id="5" name="Corpo livello uno…"/>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6" name="Numero diapositiva"/>
          <p:cNvSpPr txBox="1">
            <a:spLocks noGrp="1"/>
          </p:cNvSpPr>
          <p:nvPr>
            <p:ph type="sldNum" sz="quarter" idx="2"/>
          </p:nvPr>
        </p:nvSpPr>
        <p:spPr>
          <a:xfrm>
            <a:off x="838200" y="6062662"/>
            <a:ext cx="330159" cy="332739"/>
          </a:xfrm>
          <a:prstGeom prst="rect">
            <a:avLst/>
          </a:prstGeom>
          <a:ln w="12700">
            <a:miter lim="400000"/>
          </a:ln>
        </p:spPr>
        <p:txBody>
          <a:bodyPr wrap="none" lIns="45718" tIns="45718" rIns="45718" bIns="45718">
            <a:spAutoFit/>
          </a:bodyPr>
          <a:lstStyle>
            <a:lvl1pPr>
              <a:defRPr sz="1600">
                <a:latin typeface="Roboto"/>
                <a:ea typeface="Roboto"/>
                <a:cs typeface="Roboto"/>
                <a:sym typeface="Roboto"/>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5pPr>
      <a:lvl6pPr marL="0" marR="0" indent="2286000" algn="l" defTabSz="914400" rtl="0" latinLnBrk="0">
        <a:lnSpc>
          <a:spcPct val="90000"/>
        </a:lnSpc>
        <a:spcBef>
          <a:spcPts val="1000"/>
        </a:spcBef>
        <a:spcAft>
          <a:spcPts val="0"/>
        </a:spcAft>
        <a:buClrTx/>
        <a:buSzTx/>
        <a:buFont typeface="Arial"/>
        <a:buNone/>
        <a:tabLst/>
        <a:defRPr sz="2800" b="0" i="0" u="none" strike="noStrike" cap="none" spc="0" baseline="0">
          <a:ln>
            <a:noFill/>
          </a:ln>
          <a:solidFill>
            <a:srgbClr val="000000"/>
          </a:solidFill>
          <a:uFillTx/>
          <a:latin typeface="Roboto"/>
          <a:ea typeface="Roboto"/>
          <a:cs typeface="Roboto"/>
          <a:sym typeface="Roboto"/>
        </a:defRPr>
      </a:lvl6pPr>
      <a:lvl7pPr marL="0" marR="0" indent="2743200" algn="l" defTabSz="914400" rtl="0" latinLnBrk="0">
        <a:lnSpc>
          <a:spcPct val="90000"/>
        </a:lnSpc>
        <a:spcBef>
          <a:spcPts val="1000"/>
        </a:spcBef>
        <a:spcAft>
          <a:spcPts val="0"/>
        </a:spcAft>
        <a:buClrTx/>
        <a:buSzTx/>
        <a:buFont typeface="Arial"/>
        <a:buNone/>
        <a:tabLst/>
        <a:defRPr sz="2800" b="0" i="0" u="none" strike="noStrike" cap="none" spc="0" baseline="0">
          <a:ln>
            <a:noFill/>
          </a:ln>
          <a:solidFill>
            <a:srgbClr val="000000"/>
          </a:solidFill>
          <a:uFillTx/>
          <a:latin typeface="Roboto"/>
          <a:ea typeface="Roboto"/>
          <a:cs typeface="Roboto"/>
          <a:sym typeface="Roboto"/>
        </a:defRPr>
      </a:lvl7pPr>
      <a:lvl8pPr marL="0" marR="0" indent="3200400" algn="l" defTabSz="914400" rtl="0" latinLnBrk="0">
        <a:lnSpc>
          <a:spcPct val="90000"/>
        </a:lnSpc>
        <a:spcBef>
          <a:spcPts val="1000"/>
        </a:spcBef>
        <a:spcAft>
          <a:spcPts val="0"/>
        </a:spcAft>
        <a:buClrTx/>
        <a:buSzTx/>
        <a:buFont typeface="Arial"/>
        <a:buNone/>
        <a:tabLst/>
        <a:defRPr sz="2800" b="0" i="0" u="none" strike="noStrike" cap="none" spc="0" baseline="0">
          <a:ln>
            <a:noFill/>
          </a:ln>
          <a:solidFill>
            <a:srgbClr val="000000"/>
          </a:solidFill>
          <a:uFillTx/>
          <a:latin typeface="Roboto"/>
          <a:ea typeface="Roboto"/>
          <a:cs typeface="Roboto"/>
          <a:sym typeface="Roboto"/>
        </a:defRPr>
      </a:lvl8pPr>
      <a:lvl9pPr marL="0" marR="0" indent="3657600" algn="l" defTabSz="914400" rtl="0" latinLnBrk="0">
        <a:lnSpc>
          <a:spcPct val="90000"/>
        </a:lnSpc>
        <a:spcBef>
          <a:spcPts val="1000"/>
        </a:spcBef>
        <a:spcAft>
          <a:spcPts val="0"/>
        </a:spcAft>
        <a:buClrTx/>
        <a:buSzTx/>
        <a:buFont typeface="Arial"/>
        <a:buNone/>
        <a:tabLst/>
        <a:defRPr sz="2800" b="0" i="0" u="none" strike="noStrike" cap="none" spc="0" baseline="0">
          <a:ln>
            <a:noFill/>
          </a:ln>
          <a:solidFill>
            <a:srgbClr val="000000"/>
          </a:solidFill>
          <a:uFillTx/>
          <a:latin typeface="Roboto"/>
          <a:ea typeface="Roboto"/>
          <a:cs typeface="Roboto"/>
          <a:sym typeface="Roboto"/>
        </a:defRPr>
      </a:lvl9pPr>
    </p:bodyStyle>
    <p:otherStyle>
      <a:lvl1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1pPr>
      <a:lvl2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2pPr>
      <a:lvl3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3pPr>
      <a:lvl4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4pPr>
      <a:lvl5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5pPr>
      <a:lvl6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6pPr>
      <a:lvl7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7pPr>
      <a:lvl8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8pPr>
      <a:lvl9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tif"/><Relationship Id="rId4" Type="http://schemas.openxmlformats.org/officeDocument/2006/relationships/image" Target="../media/image13.t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magine che contiene cielo, esterni, oggetto da esterni, alto&#10;&#10;Descrizione generata automaticamente" descr="Immagine che contiene cielo, esterni, oggetto da esterni, altoDescrizione generata automaticamente"/>
          <p:cNvPicPr>
            <a:picLocks noChangeAspect="1"/>
          </p:cNvPicPr>
          <p:nvPr/>
        </p:nvPicPr>
        <p:blipFill>
          <a:blip r:embed="rId2"/>
          <a:srcRect t="20976" b="20976"/>
          <a:stretch>
            <a:fillRect/>
          </a:stretch>
        </p:blipFill>
        <p:spPr>
          <a:xfrm>
            <a:off x="0" y="-79376"/>
            <a:ext cx="12192000" cy="4718052"/>
          </a:xfrm>
          <a:prstGeom prst="rect">
            <a:avLst/>
          </a:prstGeom>
          <a:ln w="12700">
            <a:miter lim="400000"/>
          </a:ln>
        </p:spPr>
      </p:pic>
      <p:sp>
        <p:nvSpPr>
          <p:cNvPr id="78" name="- BIM2TWIN -"/>
          <p:cNvSpPr txBox="1">
            <a:spLocks noGrp="1"/>
          </p:cNvSpPr>
          <p:nvPr>
            <p:ph type="title" idx="4294967295"/>
          </p:nvPr>
        </p:nvSpPr>
        <p:spPr>
          <a:xfrm>
            <a:off x="0" y="2355850"/>
            <a:ext cx="12192000" cy="1211263"/>
          </a:xfrm>
          <a:prstGeom prst="rect">
            <a:avLst/>
          </a:prstGeom>
        </p:spPr>
        <p:txBody>
          <a:bodyPr anchor="b"/>
          <a:lstStyle>
            <a:lvl1pPr algn="ctr">
              <a:defRPr sz="6000">
                <a:solidFill>
                  <a:srgbClr val="FFFFFF"/>
                </a:solidFill>
                <a:latin typeface="Roboto"/>
                <a:ea typeface="Roboto"/>
                <a:cs typeface="Roboto"/>
                <a:sym typeface="Roboto"/>
              </a:defRPr>
            </a:lvl1pPr>
          </a:lstStyle>
          <a:p>
            <a:r>
              <a:t>- BIM2TWIN - </a:t>
            </a:r>
          </a:p>
        </p:txBody>
      </p:sp>
      <p:sp>
        <p:nvSpPr>
          <p:cNvPr id="79" name="Optimal Construction Management &amp; Production Control"/>
          <p:cNvSpPr txBox="1">
            <a:spLocks noGrp="1"/>
          </p:cNvSpPr>
          <p:nvPr>
            <p:ph type="body" sz="quarter" idx="4294967295"/>
          </p:nvPr>
        </p:nvSpPr>
        <p:spPr>
          <a:xfrm>
            <a:off x="0" y="4873625"/>
            <a:ext cx="12192000" cy="657225"/>
          </a:xfrm>
          <a:prstGeom prst="rect">
            <a:avLst/>
          </a:prstGeom>
        </p:spPr>
        <p:txBody>
          <a:bodyPr/>
          <a:lstStyle>
            <a:lvl1pPr marL="0" indent="0" algn="ctr">
              <a:buSzTx/>
              <a:buNone/>
              <a:defRPr sz="2400">
                <a:solidFill>
                  <a:srgbClr val="585D60"/>
                </a:solidFill>
              </a:defRPr>
            </a:lvl1pPr>
          </a:lstStyle>
          <a:p>
            <a:r>
              <a:t>Optimal Construction Management &amp; Production Control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a:t>
            </a:fld>
            <a:endParaRPr/>
          </a:p>
        </p:txBody>
      </p:sp>
      <p:sp>
        <p:nvSpPr>
          <p:cNvPr id="82" name="Introduction"/>
          <p:cNvSpPr txBox="1">
            <a:spLocks noGrp="1"/>
          </p:cNvSpPr>
          <p:nvPr>
            <p:ph type="title" idx="4294967295"/>
          </p:nvPr>
        </p:nvSpPr>
        <p:spPr>
          <a:xfrm>
            <a:off x="838200" y="257175"/>
            <a:ext cx="4926013" cy="1325563"/>
          </a:xfrm>
          <a:prstGeom prst="rect">
            <a:avLst/>
          </a:prstGeom>
        </p:spPr>
        <p:txBody>
          <a:bodyPr/>
          <a:lstStyle>
            <a:lvl1pPr>
              <a:defRPr sz="3200">
                <a:solidFill>
                  <a:srgbClr val="007EE5"/>
                </a:solidFill>
              </a:defRPr>
            </a:lvl1pPr>
          </a:lstStyle>
          <a:p>
            <a:r>
              <a:t>Introduction</a:t>
            </a:r>
          </a:p>
        </p:txBody>
      </p:sp>
      <p:sp>
        <p:nvSpPr>
          <p:cNvPr id="83" name="BIM2TWIN aims to build a Digital Building Twin (DBT) platform for construction management that implements lean principles to reduce operational waste of all kinds, shortening schedules, reducing costs, enhancing quality and safety and reducing carbon footprint.…"/>
          <p:cNvSpPr txBox="1">
            <a:spLocks noGrp="1"/>
          </p:cNvSpPr>
          <p:nvPr>
            <p:ph type="body" sz="half" idx="4294967295"/>
          </p:nvPr>
        </p:nvSpPr>
        <p:spPr>
          <a:xfrm>
            <a:off x="838200" y="1828800"/>
            <a:ext cx="4926013" cy="4108450"/>
          </a:xfrm>
          <a:prstGeom prst="rect">
            <a:avLst/>
          </a:prstGeom>
        </p:spPr>
        <p:txBody>
          <a:bodyPr/>
          <a:lstStyle/>
          <a:p>
            <a:pPr marL="0" indent="0">
              <a:buSzTx/>
              <a:buNone/>
              <a:defRPr sz="1800">
                <a:solidFill>
                  <a:srgbClr val="44546A"/>
                </a:solidFill>
              </a:defRPr>
            </a:pPr>
            <a:r>
              <a:t>BIM2TWIN aims to build a </a:t>
            </a:r>
            <a:r>
              <a:rPr b="1"/>
              <a:t>Digital Building Twin (DBT) </a:t>
            </a:r>
            <a:r>
              <a:t>platform for construction management that implements lean principles to reduce operational waste of all kinds, shortening schedules, reducing costs, enhancing quality and safety and reducing carbon footprint.</a:t>
            </a:r>
          </a:p>
          <a:p>
            <a:pPr marL="0" indent="0">
              <a:buSzTx/>
              <a:buNone/>
              <a:defRPr sz="1800">
                <a:solidFill>
                  <a:srgbClr val="44546A"/>
                </a:solidFill>
              </a:defRPr>
            </a:pPr>
            <a:endParaRPr/>
          </a:p>
          <a:p>
            <a:pPr marL="0" indent="0">
              <a:buSzTx/>
              <a:buNone/>
              <a:defRPr sz="1800">
                <a:solidFill>
                  <a:srgbClr val="44546A"/>
                </a:solidFill>
              </a:defRPr>
            </a:pPr>
            <a:r>
              <a:t>The platform will provide full situational awareness and an extensible set of construction management applications.</a:t>
            </a:r>
          </a:p>
        </p:txBody>
      </p:sp>
      <p:pic>
        <p:nvPicPr>
          <p:cNvPr id="84" name="Immagine che contiene testo, elettronico&#10;&#10;Descrizione generata automaticamente" descr="Immagine che contiene testo, elettronicoDescrizione generata automaticamente"/>
          <p:cNvPicPr>
            <a:picLocks noChangeAspect="1"/>
          </p:cNvPicPr>
          <p:nvPr/>
        </p:nvPicPr>
        <p:blipFill>
          <a:blip r:embed="rId2"/>
          <a:srcRect l="23663" r="23663"/>
          <a:stretch>
            <a:fillRect/>
          </a:stretch>
        </p:blipFill>
        <p:spPr>
          <a:xfrm>
            <a:off x="6095999" y="0"/>
            <a:ext cx="6096002" cy="6858000"/>
          </a:xfrm>
          <a:prstGeom prst="rect">
            <a:avLst/>
          </a:prstGeom>
          <a:ln w="12700">
            <a:miter lim="400000"/>
          </a:ln>
        </p:spPr>
      </p:pic>
      <p:pic>
        <p:nvPicPr>
          <p:cNvPr id="85" name="Immagine che contiene persona, interni&#10;&#10;Descrizione generata automaticamente" descr="Immagine che contiene persona, interniDescrizione generata automaticamente"/>
          <p:cNvPicPr>
            <a:picLocks noChangeAspect="1"/>
          </p:cNvPicPr>
          <p:nvPr/>
        </p:nvPicPr>
        <p:blipFill>
          <a:blip r:embed="rId3"/>
          <a:srcRect l="41392" t="575" b="575"/>
          <a:stretch>
            <a:fillRect/>
          </a:stretch>
        </p:blipFill>
        <p:spPr>
          <a:xfrm>
            <a:off x="6096000" y="-1"/>
            <a:ext cx="6096000" cy="68580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a:t>
            </a:fld>
            <a:endParaRPr/>
          </a:p>
        </p:txBody>
      </p:sp>
      <p:sp>
        <p:nvSpPr>
          <p:cNvPr id="88" name="BIM2TWIN’s main challenges"/>
          <p:cNvSpPr txBox="1">
            <a:spLocks noGrp="1"/>
          </p:cNvSpPr>
          <p:nvPr>
            <p:ph type="title" idx="4294967295"/>
          </p:nvPr>
        </p:nvSpPr>
        <p:spPr>
          <a:xfrm>
            <a:off x="6454775" y="452437"/>
            <a:ext cx="5257800" cy="1325564"/>
          </a:xfrm>
          <a:prstGeom prst="rect">
            <a:avLst/>
          </a:prstGeom>
        </p:spPr>
        <p:txBody>
          <a:bodyPr/>
          <a:lstStyle>
            <a:lvl1pPr>
              <a:defRPr sz="3200">
                <a:solidFill>
                  <a:srgbClr val="007EE5"/>
                </a:solidFill>
              </a:defRPr>
            </a:lvl1pPr>
          </a:lstStyle>
          <a:p>
            <a:r>
              <a:t>BIM2TWIN’s main challenges</a:t>
            </a:r>
          </a:p>
        </p:txBody>
      </p:sp>
      <p:sp>
        <p:nvSpPr>
          <p:cNvPr id="89" name="Developing automated monitoring techniques for all stages of construction…"/>
          <p:cNvSpPr txBox="1">
            <a:spLocks noGrp="1"/>
          </p:cNvSpPr>
          <p:nvPr>
            <p:ph type="body" sz="half" idx="4294967295"/>
          </p:nvPr>
        </p:nvSpPr>
        <p:spPr>
          <a:xfrm>
            <a:off x="6454775" y="1831975"/>
            <a:ext cx="5292725" cy="3854450"/>
          </a:xfrm>
          <a:prstGeom prst="rect">
            <a:avLst/>
          </a:prstGeom>
        </p:spPr>
        <p:txBody>
          <a:bodyPr/>
          <a:lstStyle/>
          <a:p>
            <a:pPr>
              <a:defRPr sz="1800">
                <a:solidFill>
                  <a:srgbClr val="44546A"/>
                </a:solidFill>
              </a:defRPr>
            </a:pPr>
            <a:r>
              <a:t>Developing automated monitoring techniques for all stages of construction</a:t>
            </a:r>
          </a:p>
          <a:p>
            <a:pPr>
              <a:defRPr sz="1800">
                <a:solidFill>
                  <a:srgbClr val="44546A"/>
                </a:solidFill>
              </a:defRPr>
            </a:pPr>
            <a:r>
              <a:t>Managing multiple streams of monitored data from site and the supply chain</a:t>
            </a:r>
          </a:p>
          <a:p>
            <a:pPr>
              <a:defRPr sz="1800">
                <a:solidFill>
                  <a:srgbClr val="44546A"/>
                </a:solidFill>
              </a:defRPr>
            </a:pPr>
            <a:r>
              <a:t>Representing the current status of products and processes through a Project Status Model</a:t>
            </a:r>
          </a:p>
          <a:p>
            <a:pPr>
              <a:defRPr sz="1800">
                <a:solidFill>
                  <a:srgbClr val="44546A"/>
                </a:solidFill>
              </a:defRPr>
            </a:pPr>
            <a:r>
              <a:t>Developing predictive analytics for construction progress using simulations</a:t>
            </a:r>
          </a:p>
          <a:p>
            <a:pPr>
              <a:defRPr sz="1800">
                <a:solidFill>
                  <a:srgbClr val="44546A"/>
                </a:solidFill>
              </a:defRPr>
            </a:pPr>
            <a:r>
              <a:t>Building a decision support dashboard for forward planning and real-time control</a:t>
            </a:r>
          </a:p>
        </p:txBody>
      </p:sp>
      <p:pic>
        <p:nvPicPr>
          <p:cNvPr id="90" name="Immagine che contiene testo, elettronico&#10;&#10;Descrizione generata automaticamente" descr="Immagine che contiene testo, elettronicoDescrizione generata automaticamente"/>
          <p:cNvPicPr>
            <a:picLocks noChangeAspect="1"/>
          </p:cNvPicPr>
          <p:nvPr/>
        </p:nvPicPr>
        <p:blipFill>
          <a:blip r:embed="rId2"/>
          <a:srcRect l="23663" r="23663"/>
          <a:stretch>
            <a:fillRect/>
          </a:stretch>
        </p:blipFill>
        <p:spPr>
          <a:xfrm>
            <a:off x="-1" y="0"/>
            <a:ext cx="6096002" cy="6858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a:t>
            </a:fld>
            <a:endParaRPr/>
          </a:p>
        </p:txBody>
      </p:sp>
      <p:sp>
        <p:nvSpPr>
          <p:cNvPr id="93" name="BIM2TWIN construction management platform’s key features"/>
          <p:cNvSpPr txBox="1">
            <a:spLocks noGrp="1"/>
          </p:cNvSpPr>
          <p:nvPr>
            <p:ph type="title" idx="4294967295"/>
          </p:nvPr>
        </p:nvSpPr>
        <p:spPr>
          <a:xfrm>
            <a:off x="838200" y="669925"/>
            <a:ext cx="5257800" cy="1325563"/>
          </a:xfrm>
          <a:prstGeom prst="rect">
            <a:avLst/>
          </a:prstGeom>
        </p:spPr>
        <p:txBody>
          <a:bodyPr/>
          <a:lstStyle>
            <a:lvl1pPr defTabSz="804672">
              <a:defRPr sz="2800">
                <a:solidFill>
                  <a:srgbClr val="007EE5"/>
                </a:solidFill>
              </a:defRPr>
            </a:lvl1pPr>
          </a:lstStyle>
          <a:p>
            <a:r>
              <a:t>BIM2TWIN construction management platform’s key features</a:t>
            </a:r>
          </a:p>
        </p:txBody>
      </p:sp>
      <p:sp>
        <p:nvSpPr>
          <p:cNvPr id="94" name="Analysis of data in the context of DBTs based on a robust system architecture…"/>
          <p:cNvSpPr txBox="1">
            <a:spLocks noGrp="1"/>
          </p:cNvSpPr>
          <p:nvPr>
            <p:ph type="body" sz="half" idx="4294967295"/>
          </p:nvPr>
        </p:nvSpPr>
        <p:spPr>
          <a:xfrm>
            <a:off x="755650" y="2327275"/>
            <a:ext cx="5257800" cy="3989388"/>
          </a:xfrm>
          <a:prstGeom prst="rect">
            <a:avLst/>
          </a:prstGeom>
        </p:spPr>
        <p:txBody>
          <a:bodyPr/>
          <a:lstStyle/>
          <a:p>
            <a:pPr>
              <a:defRPr sz="1800">
                <a:solidFill>
                  <a:srgbClr val="3D464D"/>
                </a:solidFill>
              </a:defRPr>
            </a:pPr>
            <a:r>
              <a:t>Analysis of data in the context of DBTs based on a robust system architecture</a:t>
            </a:r>
          </a:p>
          <a:p>
            <a:pPr>
              <a:defRPr sz="1800">
                <a:solidFill>
                  <a:srgbClr val="3D464D"/>
                </a:solidFill>
              </a:defRPr>
            </a:pPr>
            <a:r>
              <a:t>Processing real-time data streams to establish a Project Status Model (PSM)</a:t>
            </a:r>
          </a:p>
          <a:p>
            <a:pPr>
              <a:defRPr sz="1800">
                <a:solidFill>
                  <a:srgbClr val="3D464D"/>
                </a:solidFill>
              </a:defRPr>
            </a:pPr>
            <a:r>
              <a:t>Exposure of the PSM to a suite of construction management applications</a:t>
            </a:r>
          </a:p>
          <a:p>
            <a:pPr>
              <a:defRPr sz="1800">
                <a:solidFill>
                  <a:srgbClr val="3D464D"/>
                </a:solidFill>
              </a:defRPr>
            </a:pPr>
            <a:r>
              <a:t>Monitoring of schedule, quantities &amp; budget, quality, safety, and environmental impact</a:t>
            </a:r>
          </a:p>
          <a:p>
            <a:pPr>
              <a:defRPr sz="1800">
                <a:solidFill>
                  <a:srgbClr val="3D464D"/>
                </a:solidFill>
              </a:defRPr>
            </a:pPr>
            <a:r>
              <a:t>PSM representation semantically linked to the Building Information Model (BIM)</a:t>
            </a:r>
          </a:p>
        </p:txBody>
      </p:sp>
      <p:pic>
        <p:nvPicPr>
          <p:cNvPr id="95" name="header_Bim2Twin_high.jpg" descr="header_Bim2Twin_high.jpg"/>
          <p:cNvPicPr>
            <a:picLocks noChangeAspect="1"/>
          </p:cNvPicPr>
          <p:nvPr/>
        </p:nvPicPr>
        <p:blipFill>
          <a:blip r:embed="rId2"/>
          <a:srcRect r="41407"/>
          <a:stretch>
            <a:fillRect/>
          </a:stretch>
        </p:blipFill>
        <p:spPr>
          <a:xfrm>
            <a:off x="6319043" y="0"/>
            <a:ext cx="6027441" cy="6858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a:t>
            </a:fld>
            <a:endParaRPr/>
          </a:p>
        </p:txBody>
      </p:sp>
      <p:sp>
        <p:nvSpPr>
          <p:cNvPr id="98" name="Integrate in a single DBT platform different construction management tools (PSM+BIM+AI)…"/>
          <p:cNvSpPr txBox="1"/>
          <p:nvPr/>
        </p:nvSpPr>
        <p:spPr>
          <a:xfrm>
            <a:off x="6351758" y="2293223"/>
            <a:ext cx="5257802" cy="398938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marL="228600" indent="-228600">
              <a:lnSpc>
                <a:spcPct val="90000"/>
              </a:lnSpc>
              <a:spcBef>
                <a:spcPts val="1000"/>
              </a:spcBef>
              <a:buSzPct val="100000"/>
              <a:buFont typeface="Arial"/>
              <a:buChar char="•"/>
              <a:defRPr>
                <a:solidFill>
                  <a:srgbClr val="3D464D"/>
                </a:solidFill>
                <a:latin typeface="Roboto"/>
                <a:ea typeface="Roboto"/>
                <a:cs typeface="Roboto"/>
                <a:sym typeface="Roboto"/>
              </a:defRPr>
            </a:pPr>
            <a:r>
              <a:rPr dirty="0"/>
              <a:t>Integrate in a single DBT platform different construction management tools (PSM+BIM+AI)</a:t>
            </a:r>
          </a:p>
          <a:p>
            <a:pPr marL="228600" indent="-228600">
              <a:lnSpc>
                <a:spcPct val="90000"/>
              </a:lnSpc>
              <a:spcBef>
                <a:spcPts val="1000"/>
              </a:spcBef>
              <a:buSzPct val="100000"/>
              <a:buFont typeface="Arial"/>
              <a:buChar char="•"/>
              <a:defRPr>
                <a:solidFill>
                  <a:srgbClr val="3D464D"/>
                </a:solidFill>
                <a:latin typeface="Roboto"/>
                <a:ea typeface="Roboto"/>
                <a:cs typeface="Roboto"/>
                <a:sym typeface="Roboto"/>
              </a:defRPr>
            </a:pPr>
            <a:r>
              <a:rPr dirty="0"/>
              <a:t>Test the platform, integrating monitoring technologies with management applications</a:t>
            </a:r>
          </a:p>
          <a:p>
            <a:pPr marL="228600" indent="-228600">
              <a:lnSpc>
                <a:spcPct val="90000"/>
              </a:lnSpc>
              <a:spcBef>
                <a:spcPts val="1000"/>
              </a:spcBef>
              <a:buSzPct val="100000"/>
              <a:buFont typeface="Arial"/>
              <a:buChar char="•"/>
              <a:defRPr>
                <a:solidFill>
                  <a:srgbClr val="3D464D"/>
                </a:solidFill>
                <a:latin typeface="Roboto"/>
                <a:ea typeface="Roboto"/>
                <a:cs typeface="Roboto"/>
                <a:sym typeface="Roboto"/>
              </a:defRPr>
            </a:pPr>
            <a:r>
              <a:rPr dirty="0"/>
              <a:t>Develop exploitation pathways and business models for the DBT platform</a:t>
            </a:r>
          </a:p>
          <a:p>
            <a:pPr marL="228600" indent="-228600">
              <a:lnSpc>
                <a:spcPct val="90000"/>
              </a:lnSpc>
              <a:spcBef>
                <a:spcPts val="1000"/>
              </a:spcBef>
              <a:buSzPct val="100000"/>
              <a:buFont typeface="Arial"/>
              <a:buChar char="•"/>
              <a:defRPr>
                <a:solidFill>
                  <a:srgbClr val="3D464D"/>
                </a:solidFill>
                <a:latin typeface="Roboto"/>
                <a:ea typeface="Roboto"/>
                <a:cs typeface="Roboto"/>
                <a:sym typeface="Roboto"/>
              </a:defRPr>
            </a:pPr>
            <a:r>
              <a:rPr dirty="0"/>
              <a:t>Demonstrate platform operation and measurable impacts in real pilots</a:t>
            </a:r>
          </a:p>
        </p:txBody>
      </p:sp>
      <p:sp>
        <p:nvSpPr>
          <p:cNvPr id="99" name="BIM2TWIN’s main objectives"/>
          <p:cNvSpPr txBox="1"/>
          <p:nvPr/>
        </p:nvSpPr>
        <p:spPr>
          <a:xfrm>
            <a:off x="6351758" y="575389"/>
            <a:ext cx="5257802" cy="100837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nSpc>
                <a:spcPct val="90000"/>
              </a:lnSpc>
              <a:defRPr sz="3200" b="1">
                <a:solidFill>
                  <a:srgbClr val="007EE5"/>
                </a:solidFill>
                <a:latin typeface="Roboto Bold"/>
                <a:ea typeface="Roboto Bold"/>
                <a:cs typeface="Roboto Bold"/>
                <a:sym typeface="Roboto Bold"/>
              </a:defRPr>
            </a:lvl1pPr>
          </a:lstStyle>
          <a:p>
            <a:r>
              <a:t>BIM2TWIN’s main objectives</a:t>
            </a:r>
          </a:p>
        </p:txBody>
      </p:sp>
      <p:pic>
        <p:nvPicPr>
          <p:cNvPr id="100" name="AdobeStock_324904517.jpeg" descr="AdobeStock_324904517.jpeg"/>
          <p:cNvPicPr>
            <a:picLocks noChangeAspect="1"/>
          </p:cNvPicPr>
          <p:nvPr/>
        </p:nvPicPr>
        <p:blipFill>
          <a:blip r:embed="rId2"/>
          <a:srcRect l="28588" r="28588"/>
          <a:stretch>
            <a:fillRect/>
          </a:stretch>
        </p:blipFill>
        <p:spPr>
          <a:xfrm>
            <a:off x="-86242" y="-28215"/>
            <a:ext cx="5920827" cy="691443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a:t>
            </a:fld>
            <a:endParaRPr/>
          </a:p>
        </p:txBody>
      </p:sp>
      <p:sp>
        <p:nvSpPr>
          <p:cNvPr id="105" name="Partners"/>
          <p:cNvSpPr txBox="1"/>
          <p:nvPr/>
        </p:nvSpPr>
        <p:spPr>
          <a:xfrm>
            <a:off x="5214937" y="410685"/>
            <a:ext cx="4926014" cy="574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nSpc>
                <a:spcPct val="90000"/>
              </a:lnSpc>
              <a:defRPr sz="3200" b="1">
                <a:solidFill>
                  <a:srgbClr val="007EE5"/>
                </a:solidFill>
                <a:latin typeface="Roboto Bold"/>
                <a:ea typeface="Roboto Bold"/>
                <a:cs typeface="Roboto Bold"/>
                <a:sym typeface="Roboto Bold"/>
              </a:defRPr>
            </a:lvl1pPr>
          </a:lstStyle>
          <a:p>
            <a:r>
              <a:t>Partners</a:t>
            </a:r>
          </a:p>
        </p:txBody>
      </p:sp>
      <p:pic>
        <p:nvPicPr>
          <p:cNvPr id="3" name="Immagine 2" descr="Immagine che contiene testo, schermata, Carattere, Marchio&#10;&#10;Descrizione generata automaticamente">
            <a:extLst>
              <a:ext uri="{FF2B5EF4-FFF2-40B4-BE49-F238E27FC236}">
                <a16:creationId xmlns:a16="http://schemas.microsoft.com/office/drawing/2014/main" id="{6144946C-6B8D-210F-17E3-81545D4D3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829" y="1341306"/>
            <a:ext cx="5726597" cy="4175388"/>
          </a:xfrm>
          <a:prstGeom prst="rect">
            <a:avLst/>
          </a:prstGeom>
        </p:spPr>
      </p:pic>
      <p:pic>
        <p:nvPicPr>
          <p:cNvPr id="4" name="Immagine 3" descr="Immagine che contiene mappa, testo, atlante, diagramma&#10;&#10;Descrizione generata automaticamente">
            <a:extLst>
              <a:ext uri="{FF2B5EF4-FFF2-40B4-BE49-F238E27FC236}">
                <a16:creationId xmlns:a16="http://schemas.microsoft.com/office/drawing/2014/main" id="{A6ADBF68-229B-79BF-289F-FDD9ACCC7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52" y="824701"/>
            <a:ext cx="6113431" cy="5208597"/>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a:p>
        </p:txBody>
      </p:sp>
      <p:sp>
        <p:nvSpPr>
          <p:cNvPr id="108" name="Demo Cases"/>
          <p:cNvSpPr txBox="1"/>
          <p:nvPr/>
        </p:nvSpPr>
        <p:spPr>
          <a:xfrm>
            <a:off x="812800" y="375761"/>
            <a:ext cx="4926013" cy="574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nSpc>
                <a:spcPct val="90000"/>
              </a:lnSpc>
              <a:defRPr sz="3200" b="1">
                <a:solidFill>
                  <a:srgbClr val="007EE5"/>
                </a:solidFill>
                <a:latin typeface="Roboto Bold"/>
                <a:ea typeface="Roboto Bold"/>
                <a:cs typeface="Roboto Bold"/>
                <a:sym typeface="Roboto Bold"/>
              </a:defRPr>
            </a:lvl1pPr>
          </a:lstStyle>
          <a:p>
            <a:r>
              <a:t>Demo Cases</a:t>
            </a:r>
          </a:p>
        </p:txBody>
      </p:sp>
      <p:pic>
        <p:nvPicPr>
          <p:cNvPr id="109" name="Immagine che contiene mappa&#10;&#10;Descrizione generata automaticamente" descr="Immagine che contiene mappaDescrizione generata automaticamente"/>
          <p:cNvPicPr>
            <a:picLocks noChangeAspect="1"/>
          </p:cNvPicPr>
          <p:nvPr/>
        </p:nvPicPr>
        <p:blipFill>
          <a:blip r:embed="rId2"/>
          <a:stretch>
            <a:fillRect/>
          </a:stretch>
        </p:blipFill>
        <p:spPr>
          <a:xfrm>
            <a:off x="5305425" y="141287"/>
            <a:ext cx="6972300" cy="5930902"/>
          </a:xfrm>
          <a:prstGeom prst="rect">
            <a:avLst/>
          </a:prstGeom>
          <a:ln w="12700">
            <a:miter lim="400000"/>
          </a:ln>
        </p:spPr>
      </p:pic>
      <p:pic>
        <p:nvPicPr>
          <p:cNvPr id="110" name="Immagine" descr="Immagine"/>
          <p:cNvPicPr>
            <a:picLocks noChangeAspect="1"/>
          </p:cNvPicPr>
          <p:nvPr/>
        </p:nvPicPr>
        <p:blipFill>
          <a:blip r:embed="rId3"/>
          <a:stretch>
            <a:fillRect/>
          </a:stretch>
        </p:blipFill>
        <p:spPr>
          <a:xfrm>
            <a:off x="2445473" y="4062989"/>
            <a:ext cx="354238" cy="216339"/>
          </a:xfrm>
          <a:prstGeom prst="rect">
            <a:avLst/>
          </a:prstGeom>
          <a:ln w="3175">
            <a:solidFill>
              <a:srgbClr val="000000"/>
            </a:solidFill>
            <a:miter lim="400000"/>
          </a:ln>
        </p:spPr>
      </p:pic>
      <p:sp>
        <p:nvSpPr>
          <p:cNvPr id="111" name="Location of the site"/>
          <p:cNvSpPr txBox="1"/>
          <p:nvPr/>
        </p:nvSpPr>
        <p:spPr>
          <a:xfrm>
            <a:off x="850949" y="2450210"/>
            <a:ext cx="1980666" cy="3539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700">
                <a:solidFill>
                  <a:srgbClr val="367CDE"/>
                </a:solidFill>
                <a:latin typeface="Montserrat Medium"/>
                <a:ea typeface="Montserrat Medium"/>
                <a:cs typeface="Montserrat Medium"/>
                <a:sym typeface="Montserrat Medium"/>
              </a:defRPr>
            </a:lvl1pPr>
          </a:lstStyle>
          <a:p>
            <a:r>
              <a:rPr b="1" dirty="0">
                <a:latin typeface="Roboto" panose="02000000000000000000" pitchFamily="2" charset="0"/>
                <a:ea typeface="Roboto" panose="02000000000000000000" pitchFamily="2" charset="0"/>
              </a:rPr>
              <a:t>Location of the site</a:t>
            </a:r>
          </a:p>
        </p:txBody>
      </p:sp>
      <p:sp>
        <p:nvSpPr>
          <p:cNvPr id="112" name="Partner"/>
          <p:cNvSpPr txBox="1"/>
          <p:nvPr/>
        </p:nvSpPr>
        <p:spPr>
          <a:xfrm>
            <a:off x="3845770" y="2450210"/>
            <a:ext cx="823298" cy="3539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700">
                <a:solidFill>
                  <a:srgbClr val="367CDE"/>
                </a:solidFill>
                <a:latin typeface="Montserrat Medium"/>
                <a:ea typeface="Montserrat Medium"/>
                <a:cs typeface="Montserrat Medium"/>
                <a:sym typeface="Montserrat Medium"/>
              </a:defRPr>
            </a:lvl1pPr>
          </a:lstStyle>
          <a:p>
            <a:r>
              <a:rPr b="1" dirty="0">
                <a:latin typeface="Roboto" panose="02000000000000000000" pitchFamily="2" charset="0"/>
                <a:ea typeface="Roboto" panose="02000000000000000000" pitchFamily="2" charset="0"/>
              </a:rPr>
              <a:t>Partner</a:t>
            </a:r>
          </a:p>
        </p:txBody>
      </p:sp>
      <p:pic>
        <p:nvPicPr>
          <p:cNvPr id="114" name="Immagine" descr="Immagine"/>
          <p:cNvPicPr>
            <a:picLocks noChangeAspect="1"/>
          </p:cNvPicPr>
          <p:nvPr/>
        </p:nvPicPr>
        <p:blipFill>
          <a:blip r:embed="rId4"/>
          <a:stretch>
            <a:fillRect/>
          </a:stretch>
        </p:blipFill>
        <p:spPr>
          <a:xfrm>
            <a:off x="2442290" y="3614276"/>
            <a:ext cx="360607" cy="240640"/>
          </a:xfrm>
          <a:prstGeom prst="rect">
            <a:avLst/>
          </a:prstGeom>
          <a:ln w="12700">
            <a:miter lim="400000"/>
          </a:ln>
        </p:spPr>
      </p:pic>
      <p:pic>
        <p:nvPicPr>
          <p:cNvPr id="115" name="Immagine" descr="Immagine"/>
          <p:cNvPicPr>
            <a:picLocks noChangeAspect="1"/>
          </p:cNvPicPr>
          <p:nvPr/>
        </p:nvPicPr>
        <p:blipFill>
          <a:blip r:embed="rId5"/>
          <a:stretch>
            <a:fillRect/>
          </a:stretch>
        </p:blipFill>
        <p:spPr>
          <a:xfrm>
            <a:off x="2443887" y="3173926"/>
            <a:ext cx="357413" cy="238702"/>
          </a:xfrm>
          <a:prstGeom prst="rect">
            <a:avLst/>
          </a:prstGeom>
          <a:ln w="12700">
            <a:miter lim="400000"/>
          </a:ln>
        </p:spPr>
      </p:pic>
      <p:sp>
        <p:nvSpPr>
          <p:cNvPr id="116" name="Spada…"/>
          <p:cNvSpPr txBox="1"/>
          <p:nvPr/>
        </p:nvSpPr>
        <p:spPr>
          <a:xfrm>
            <a:off x="3852855" y="2953448"/>
            <a:ext cx="1017216" cy="138011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nSpc>
                <a:spcPct val="170000"/>
              </a:lnSpc>
              <a:defRPr sz="1700">
                <a:latin typeface="Montserrat Light"/>
                <a:ea typeface="Montserrat Light"/>
                <a:cs typeface="Montserrat Light"/>
                <a:sym typeface="Montserrat Light"/>
              </a:defRPr>
            </a:pPr>
            <a:r>
              <a:rPr dirty="0">
                <a:latin typeface="Roboto" panose="02000000000000000000" pitchFamily="2" charset="0"/>
                <a:ea typeface="Roboto" panose="02000000000000000000" pitchFamily="2" charset="0"/>
              </a:rPr>
              <a:t>Spada</a:t>
            </a:r>
          </a:p>
          <a:p>
            <a:pPr>
              <a:lnSpc>
                <a:spcPct val="170000"/>
              </a:lnSpc>
              <a:defRPr sz="1700">
                <a:latin typeface="Montserrat Light"/>
                <a:ea typeface="Montserrat Light"/>
                <a:cs typeface="Montserrat Light"/>
                <a:sym typeface="Montserrat Light"/>
              </a:defRPr>
            </a:pPr>
            <a:r>
              <a:rPr dirty="0" err="1">
                <a:latin typeface="Roboto" panose="02000000000000000000" pitchFamily="2" charset="0"/>
                <a:ea typeface="Roboto" panose="02000000000000000000" pitchFamily="2" charset="0"/>
              </a:rPr>
              <a:t>Acciona</a:t>
            </a:r>
            <a:endParaRPr dirty="0">
              <a:latin typeface="Roboto" panose="02000000000000000000" pitchFamily="2" charset="0"/>
              <a:ea typeface="Roboto" panose="02000000000000000000" pitchFamily="2" charset="0"/>
            </a:endParaRPr>
          </a:p>
          <a:p>
            <a:pPr>
              <a:lnSpc>
                <a:spcPct val="170000"/>
              </a:lnSpc>
              <a:defRPr sz="1700">
                <a:latin typeface="Montserrat Light"/>
                <a:ea typeface="Montserrat Light"/>
                <a:cs typeface="Montserrat Light"/>
                <a:sym typeface="Montserrat Light"/>
              </a:defRPr>
            </a:pPr>
            <a:r>
              <a:rPr dirty="0" err="1">
                <a:latin typeface="Roboto" panose="02000000000000000000" pitchFamily="2" charset="0"/>
                <a:ea typeface="Roboto" panose="02000000000000000000" pitchFamily="2" charset="0"/>
              </a:rPr>
              <a:t>Fira</a:t>
            </a:r>
            <a:endParaRPr dirty="0">
              <a:latin typeface="Roboto" panose="02000000000000000000" pitchFamily="2" charset="0"/>
              <a:ea typeface="Roboto" panose="02000000000000000000" pitchFamily="2" charset="0"/>
            </a:endParaRPr>
          </a:p>
        </p:txBody>
      </p:sp>
      <p:sp>
        <p:nvSpPr>
          <p:cNvPr id="117" name="1.…"/>
          <p:cNvSpPr txBox="1"/>
          <p:nvPr/>
        </p:nvSpPr>
        <p:spPr>
          <a:xfrm>
            <a:off x="876539" y="2953448"/>
            <a:ext cx="2286077" cy="136985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nSpc>
                <a:spcPct val="170000"/>
              </a:lnSpc>
              <a:buFont typeface="Wingdings" panose="05000000000000000000" pitchFamily="2" charset="2"/>
              <a:buChar char="Ø"/>
              <a:defRPr sz="1700">
                <a:latin typeface="Montserrat Medium"/>
                <a:ea typeface="Montserrat Medium"/>
                <a:cs typeface="Montserrat Medium"/>
                <a:sym typeface="Montserrat Medium"/>
              </a:defRPr>
            </a:pPr>
            <a:r>
              <a:rPr lang="en-GB" dirty="0">
                <a:latin typeface="Roboto" panose="02000000000000000000" pitchFamily="2" charset="0"/>
                <a:ea typeface="Roboto" panose="02000000000000000000" pitchFamily="2" charset="0"/>
              </a:rPr>
              <a:t>Grasse</a:t>
            </a:r>
            <a:endParaRPr dirty="0">
              <a:latin typeface="Roboto" panose="02000000000000000000" pitchFamily="2" charset="0"/>
              <a:ea typeface="Roboto" panose="02000000000000000000" pitchFamily="2" charset="0"/>
            </a:endParaRPr>
          </a:p>
          <a:p>
            <a:pPr marL="285750" indent="-285750">
              <a:lnSpc>
                <a:spcPct val="170000"/>
              </a:lnSpc>
              <a:buFont typeface="Wingdings" panose="05000000000000000000" pitchFamily="2" charset="2"/>
              <a:buChar char="Ø"/>
              <a:defRPr sz="1700">
                <a:latin typeface="Montserrat Medium"/>
                <a:ea typeface="Montserrat Medium"/>
                <a:cs typeface="Montserrat Medium"/>
                <a:sym typeface="Montserrat Medium"/>
              </a:defRPr>
            </a:pPr>
            <a:r>
              <a:rPr lang="en-GB" dirty="0">
                <a:latin typeface="Roboto" panose="02000000000000000000" pitchFamily="2" charset="0"/>
                <a:ea typeface="Roboto" panose="02000000000000000000" pitchFamily="2" charset="0"/>
              </a:rPr>
              <a:t>Barcelona</a:t>
            </a:r>
            <a:endParaRPr dirty="0">
              <a:latin typeface="Roboto" panose="02000000000000000000" pitchFamily="2" charset="0"/>
              <a:ea typeface="Roboto" panose="02000000000000000000" pitchFamily="2" charset="0"/>
            </a:endParaRPr>
          </a:p>
          <a:p>
            <a:pPr marL="285750" indent="-285750">
              <a:lnSpc>
                <a:spcPct val="170000"/>
              </a:lnSpc>
              <a:buFont typeface="Wingdings" panose="05000000000000000000" pitchFamily="2" charset="2"/>
              <a:buChar char="Ø"/>
              <a:defRPr sz="1700">
                <a:latin typeface="Montserrat Medium"/>
                <a:ea typeface="Montserrat Medium"/>
                <a:cs typeface="Montserrat Medium"/>
                <a:sym typeface="Montserrat Medium"/>
              </a:defRPr>
            </a:pPr>
            <a:r>
              <a:rPr lang="en-GB" dirty="0">
                <a:latin typeface="Roboto" panose="02000000000000000000" pitchFamily="2" charset="0"/>
                <a:ea typeface="Roboto" panose="02000000000000000000" pitchFamily="2" charset="0"/>
              </a:rPr>
              <a:t>Helsinki</a:t>
            </a:r>
            <a:endParaRPr dirty="0">
              <a:latin typeface="Roboto" panose="02000000000000000000" pitchFamily="2" charset="0"/>
              <a:ea typeface="Roboto" panose="02000000000000000000" pitchFamily="2"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magine che contiene cielo, esterni, giorno&#10;&#10;Descrizione generata automaticamente" descr="Immagine che contiene cielo, esterni, giornoDescrizione generata automaticamente"/>
          <p:cNvPicPr>
            <a:picLocks noChangeAspect="1"/>
          </p:cNvPicPr>
          <p:nvPr/>
        </p:nvPicPr>
        <p:blipFill>
          <a:blip r:embed="rId2"/>
          <a:srcRect l="3193" t="8480" r="5616" b="30552"/>
          <a:stretch>
            <a:fillRect/>
          </a:stretch>
        </p:blipFill>
        <p:spPr>
          <a:xfrm>
            <a:off x="-2" y="-1"/>
            <a:ext cx="12192004" cy="3009902"/>
          </a:xfrm>
          <a:prstGeom prst="rect">
            <a:avLst/>
          </a:prstGeom>
          <a:ln w="12700">
            <a:miter lim="400000"/>
          </a:ln>
        </p:spPr>
      </p:pic>
      <p:sp>
        <p:nvSpPr>
          <p:cNvPr id="120" name="Contact"/>
          <p:cNvSpPr txBox="1">
            <a:spLocks noGrp="1"/>
          </p:cNvSpPr>
          <p:nvPr>
            <p:ph type="title" idx="4294967295"/>
          </p:nvPr>
        </p:nvSpPr>
        <p:spPr>
          <a:xfrm>
            <a:off x="1523998" y="295275"/>
            <a:ext cx="9144004" cy="1209675"/>
          </a:xfrm>
          <a:prstGeom prst="rect">
            <a:avLst/>
          </a:prstGeom>
        </p:spPr>
        <p:txBody>
          <a:bodyPr anchor="b"/>
          <a:lstStyle>
            <a:lvl1pPr algn="ctr">
              <a:defRPr sz="6000">
                <a:solidFill>
                  <a:srgbClr val="FFFFFF"/>
                </a:solidFill>
                <a:latin typeface="Roboto"/>
                <a:ea typeface="Roboto"/>
                <a:cs typeface="Roboto"/>
                <a:sym typeface="Roboto"/>
              </a:defRPr>
            </a:lvl1pPr>
          </a:lstStyle>
          <a:p>
            <a:r>
              <a:t>Contact</a:t>
            </a:r>
          </a:p>
        </p:txBody>
      </p:sp>
      <p:pic>
        <p:nvPicPr>
          <p:cNvPr id="121" name="image.png" descr="image.png"/>
          <p:cNvPicPr>
            <a:picLocks noChangeAspect="1"/>
          </p:cNvPicPr>
          <p:nvPr/>
        </p:nvPicPr>
        <p:blipFill>
          <a:blip r:embed="rId3"/>
          <a:stretch>
            <a:fillRect/>
          </a:stretch>
        </p:blipFill>
        <p:spPr>
          <a:xfrm>
            <a:off x="2544761" y="1209675"/>
            <a:ext cx="7102477" cy="6858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TotalTime>
  <Words>265</Words>
  <Application>Microsoft Office PowerPoint</Application>
  <PresentationFormat>Widescreen</PresentationFormat>
  <Paragraphs>40</Paragraphs>
  <Slides>8</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vt:i4>
      </vt:variant>
    </vt:vector>
  </HeadingPairs>
  <TitlesOfParts>
    <vt:vector size="14" baseType="lpstr">
      <vt:lpstr>Arial</vt:lpstr>
      <vt:lpstr>Calibri</vt:lpstr>
      <vt:lpstr>Roboto</vt:lpstr>
      <vt:lpstr>Roboto Bold</vt:lpstr>
      <vt:lpstr>Wingdings</vt:lpstr>
      <vt:lpstr>Tema di Office</vt:lpstr>
      <vt:lpstr>- BIM2TWIN - </vt:lpstr>
      <vt:lpstr>Introduction</vt:lpstr>
      <vt:lpstr>BIM2TWIN’s main challenges</vt:lpstr>
      <vt:lpstr>BIM2TWIN construction management platform’s key features</vt:lpstr>
      <vt:lpstr>Presentazione standard di PowerPoint</vt:lpstr>
      <vt:lpstr>Presentazione standard di PowerPoint</vt:lpstr>
      <vt:lpstr>Presentazione standard di PowerPoint</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BIM2TWIN -</dc:title>
  <dc:creator>Sara</dc:creator>
  <cp:lastModifiedBy>Sara Vezzoni</cp:lastModifiedBy>
  <cp:revision>4</cp:revision>
  <dcterms:modified xsi:type="dcterms:W3CDTF">2024-02-06T16:09:38Z</dcterms:modified>
</cp:coreProperties>
</file>